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72" r:id="rId1"/>
  </p:sldMasterIdLst>
  <p:notesMasterIdLst>
    <p:notesMasterId r:id="rId62"/>
  </p:notesMasterIdLst>
  <p:sldIdLst>
    <p:sldId id="268" r:id="rId2"/>
    <p:sldId id="276" r:id="rId3"/>
    <p:sldId id="342" r:id="rId4"/>
    <p:sldId id="336" r:id="rId5"/>
    <p:sldId id="278" r:id="rId6"/>
    <p:sldId id="274" r:id="rId7"/>
    <p:sldId id="343" r:id="rId8"/>
    <p:sldId id="307" r:id="rId9"/>
    <p:sldId id="277" r:id="rId10"/>
    <p:sldId id="273" r:id="rId11"/>
    <p:sldId id="279" r:id="rId12"/>
    <p:sldId id="283" r:id="rId13"/>
    <p:sldId id="284" r:id="rId14"/>
    <p:sldId id="354" r:id="rId15"/>
    <p:sldId id="338" r:id="rId16"/>
    <p:sldId id="339" r:id="rId17"/>
    <p:sldId id="340" r:id="rId18"/>
    <p:sldId id="286" r:id="rId19"/>
    <p:sldId id="285" r:id="rId20"/>
    <p:sldId id="315" r:id="rId21"/>
    <p:sldId id="291" r:id="rId22"/>
    <p:sldId id="293" r:id="rId23"/>
    <p:sldId id="294" r:id="rId24"/>
    <p:sldId id="355" r:id="rId25"/>
    <p:sldId id="331" r:id="rId26"/>
    <p:sldId id="332" r:id="rId27"/>
    <p:sldId id="333" r:id="rId28"/>
    <p:sldId id="334" r:id="rId29"/>
    <p:sldId id="310" r:id="rId30"/>
    <p:sldId id="311" r:id="rId31"/>
    <p:sldId id="295" r:id="rId32"/>
    <p:sldId id="282" r:id="rId33"/>
    <p:sldId id="281" r:id="rId34"/>
    <p:sldId id="349" r:id="rId35"/>
    <p:sldId id="314" r:id="rId36"/>
    <p:sldId id="290" r:id="rId37"/>
    <p:sldId id="325" r:id="rId38"/>
    <p:sldId id="296" r:id="rId39"/>
    <p:sldId id="292" r:id="rId40"/>
    <p:sldId id="300" r:id="rId41"/>
    <p:sldId id="297" r:id="rId42"/>
    <p:sldId id="298" r:id="rId43"/>
    <p:sldId id="321" r:id="rId44"/>
    <p:sldId id="312" r:id="rId45"/>
    <p:sldId id="316" r:id="rId46"/>
    <p:sldId id="317" r:id="rId47"/>
    <p:sldId id="299" r:id="rId48"/>
    <p:sldId id="344" r:id="rId49"/>
    <p:sldId id="347" r:id="rId50"/>
    <p:sldId id="302" r:id="rId51"/>
    <p:sldId id="303" r:id="rId52"/>
    <p:sldId id="348" r:id="rId53"/>
    <p:sldId id="326" r:id="rId54"/>
    <p:sldId id="305" r:id="rId55"/>
    <p:sldId id="356" r:id="rId56"/>
    <p:sldId id="346" r:id="rId57"/>
    <p:sldId id="304" r:id="rId58"/>
    <p:sldId id="350" r:id="rId59"/>
    <p:sldId id="353" r:id="rId60"/>
    <p:sldId id="352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3534"/>
    <a:srgbClr val="FB7D37"/>
    <a:srgbClr val="878783"/>
    <a:srgbClr val="FF4F4F"/>
    <a:srgbClr val="B9D1D0"/>
    <a:srgbClr val="C2F0F0"/>
    <a:srgbClr val="74A4A2"/>
    <a:srgbClr val="293943"/>
    <a:srgbClr val="EE8512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1" autoAdjust="0"/>
    <p:restoredTop sz="94650" autoAdjust="0"/>
  </p:normalViewPr>
  <p:slideViewPr>
    <p:cSldViewPr>
      <p:cViewPr varScale="1">
        <p:scale>
          <a:sx n="68" d="100"/>
          <a:sy n="68" d="100"/>
        </p:scale>
        <p:origin x="39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C1395-0886-4063-92F7-F6C8C6388A6B}" type="datetimeFigureOut">
              <a:rPr lang="ru-RU" smtClean="0"/>
              <a:pPr/>
              <a:t>24.09.2014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2D68B-D254-4C12-A665-F22188FFD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275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642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18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??????????????????7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840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?????????????????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777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ПОЯСНИТЬ</a:t>
            </a:r>
            <a:r>
              <a:rPr lang="ru-RU" baseline="0" dirty="0" smtClean="0"/>
              <a:t> ПОЧЕМУ 2 И 3 ОТПАДАЮТ И ПОЧЕМУ ВСЕ ЖЕ СЕСТРОРЕЦК!!!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/>
              <a:t>!!!!!!!!!!!!!!! СВЯЗЬ С ПРОЕКТНЫМИ</a:t>
            </a:r>
            <a:r>
              <a:rPr lang="ru-RU" sz="1600" b="1" baseline="0" dirty="0" smtClean="0"/>
              <a:t> ВАРИНТАМИ УБРАТЬ??? ВАРИАНТЫ 1,2 И 3!!! ??????????????????????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716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611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Отметить близость водного </a:t>
            </a:r>
            <a:r>
              <a:rPr lang="ru-RU" dirty="0" err="1" smtClean="0"/>
              <a:t>жд</a:t>
            </a:r>
            <a:r>
              <a:rPr lang="ru-RU" dirty="0" smtClean="0"/>
              <a:t> транспорта. Выплывающий значок морского порта!!!!!!!!!!!!!!!!11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75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ЗАМЕНИТЬ КАРТИНКУ!!!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6462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37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524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ОТФОРМАТИРОВАТЬ</a:t>
            </a:r>
            <a:r>
              <a:rPr lang="ru-RU" b="1" baseline="0" dirty="0" smtClean="0">
                <a:solidFill>
                  <a:srgbClr val="FF0000"/>
                </a:solidFill>
              </a:rPr>
              <a:t> ТАБЛИЦУ ДЛЯ ПРЕЗЕНТАЦИИ ПОД ФОРМАТ А4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504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Заменить на новую потом!!!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3304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50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ОПИСАТЬ</a:t>
            </a:r>
            <a:r>
              <a:rPr lang="ru-RU" baseline="0" dirty="0" smtClean="0"/>
              <a:t> ПРИМЕНЕННЫЕ АНАЛОГИ ,ОПРЕДЕЛЕННЫЕ ПРИЕМЫ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979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156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444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942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45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879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2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2D68B-D254-4C12-A665-F22188FFDD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935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6F2-A3C6-4A2E-8BAB-863F5D3582D1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4F432-621B-4AD0-80DF-74616315FAE1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5C44D-C717-4AD6-915C-CA81453519F0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BEA66-D032-4778-AAFB-2BFB8EE78668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4C4C4-8397-4BC7-B370-99B30F27FDD2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AFF1C-BC2E-473B-9B01-CC57F12D7B43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FA859-86F9-48EC-B636-69DC306182EF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A5B4E-8EA7-46DE-9663-018BF53304B6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6D1F4-EA11-4F0F-9262-0BCD847A49CD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72DB-82D6-4278-BC84-9B91281BE25B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8E3ED-75AA-4EBE-AC3E-867A06E5DB34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C3F51-4B3B-4CF6-A60E-FBE177F4B110}" type="datetime1">
              <a:rPr lang="ru-RU" smtClean="0"/>
              <a:pPr/>
              <a:t>24.09.2014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419F7-BC44-41B5-9A9C-9E224F5F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  <p:sldLayoutId id="2147484579" r:id="rId7"/>
    <p:sldLayoutId id="2147484580" r:id="rId8"/>
    <p:sldLayoutId id="2147484581" r:id="rId9"/>
    <p:sldLayoutId id="2147484582" r:id="rId10"/>
    <p:sldLayoutId id="21474845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59140"/>
            <a:ext cx="8640960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КОНГРЕСС-ЦЕНТРЫ</a:t>
            </a:r>
            <a:r>
              <a:rPr lang="en-US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РЕГИОНАЛЬНОГО УРОВНЯ</a:t>
            </a:r>
          </a:p>
          <a:p>
            <a:pPr algn="r"/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(на примере Санкт-Петербурга)</a:t>
            </a:r>
            <a:endParaRPr lang="ru-RU" sz="24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1628800"/>
            <a:ext cx="4860032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Мельникова О.А.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типолгия усл.jpg"/>
          <p:cNvPicPr/>
          <p:nvPr/>
        </p:nvPicPr>
        <p:blipFill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8856984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231031"/>
            <a:ext cx="9144000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ТИПОЛОГИЯ КОНГРЕСС-ЦЕНТРОВ</a:t>
            </a:r>
            <a:endParaRPr lang="ru-RU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ПРЕДЗАЩИТА_ДЕКАБРЬ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04" y="1628800"/>
            <a:ext cx="9072000" cy="3909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764" y="692696"/>
            <a:ext cx="90972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ТРЕБОВАНИЯ К РАЗМЕЩЕНИЮ: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ПРЕДЗАЩИТА_ДЕКАБРЬ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04" y="1484780"/>
            <a:ext cx="9072000" cy="3848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764" y="692696"/>
            <a:ext cx="9097236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ТРЕБОВАНИЯ К РАЗМЕЩЕНИЮ: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64" y="692696"/>
            <a:ext cx="9097236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ТРЕБОВАНИЯ К РАЗМЕЩЕНИЮ:</a:t>
            </a:r>
          </a:p>
        </p:txBody>
      </p:sp>
      <p:pic>
        <p:nvPicPr>
          <p:cNvPr id="5" name="Рисунок 4" descr="G:\ДЕКАБРЬ 2013_ГЛАВЫ ДИССЕРТАЦИИ_\схемы, таблицы для диссера!\ПРЕДЗАЩИТА_ДЕКАБРЬ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04" y="1628800"/>
            <a:ext cx="9072000" cy="3835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32" y="1315626"/>
            <a:ext cx="9097236" cy="3039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>
              <a:lnSpc>
                <a:spcPct val="114000"/>
              </a:lnSpc>
            </a:pPr>
            <a:r>
              <a:rPr lang="ru-RU" sz="4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ВЫЯВЛЕННЫЕ ТЕНДЕНЦИИ</a:t>
            </a: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СВЯЗАННЫЕ С РАЗМЕЩЕНИЕМ 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КОНГРЕСС-ЦЕНТРОВ В СТРУКТУРЕ ГОРОДОВ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ГОРОДСКИХ АГЛОМЕРАЦИЙ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026" name="Picture 2" descr="I:\ПРОРАБОТКА КЛАССИФИКАЦИИ К-Ц\КЦ\!Латвия_Рига\рига гп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2160000" cy="16470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496" y="2411730"/>
            <a:ext cx="2592288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Латвия, Рига. Дворец Конгрессов</a:t>
            </a:r>
            <a:endParaRPr lang="ru-RU" sz="12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РАЗМЕЩЕНИЕ БЛИЗ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КРУПНЫХ МАГИСТРАЛЕЙ И ТРАНСПОРТНЫХ УЗЛОВ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I:\ПРОРАБОТКА КЛАССИФИКАЦИИ К-Ц\КЦ\!Германия\Берлинский международный конгресс-центр\G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88729"/>
            <a:ext cx="2160000" cy="162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504" y="4272905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Берлин.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  <p:pic>
        <p:nvPicPr>
          <p:cNvPr id="1027" name="Picture 3" descr="I:\ПРОРАБОТКА КЛАССИФИКАЦИИ К-Ц\КЦ\!Финляндия, проект\finlandiatalo\гп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"/>
          <a:stretch>
            <a:fillRect/>
          </a:stretch>
        </p:blipFill>
        <p:spPr bwMode="auto">
          <a:xfrm>
            <a:off x="179512" y="4704953"/>
            <a:ext cx="2160240" cy="16669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7504" y="6376144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Финляндия, Хельсинки.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</a:t>
            </a:r>
          </a:p>
        </p:txBody>
      </p:sp>
      <p:pic>
        <p:nvPicPr>
          <p:cNvPr id="1028" name="Picture 4" descr="I:\ПРОРАБОТКА КЛАССИФИКАЦИИ К-Ц\КЦ\!Швеция\8421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6264696" cy="561662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699792" y="6381328"/>
            <a:ext cx="4320480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Швеция, Стокгольм. Конгресс-центр 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Waterfront</a:t>
            </a:r>
            <a:endParaRPr lang="ru-RU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2" y="2708920"/>
            <a:ext cx="338437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Великобритания, Бирмингем.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Конгрессно-выставочной центр.</a:t>
            </a:r>
          </a:p>
          <a:p>
            <a:pPr algn="ctr"/>
            <a:endParaRPr lang="ru-RU" sz="1200" b="1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РАЗМЕЩЕНИЕ ВБЛИЗИ (ВНУТРИ) КРУПНЫХ РЕКРЕАЦИОННЫХ ЗОН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18" name="Picture 2" descr="nec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476672"/>
            <a:ext cx="3240000" cy="215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I:\ПРОРАБОТКА КЛАССИФИКАЦИИ К-Ц\КЦ\Прага\136078837446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419815"/>
            <a:ext cx="3240000" cy="24278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5919663"/>
            <a:ext cx="338437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Чехия, Прага. Конгресс-центр.</a:t>
            </a:r>
          </a:p>
          <a:p>
            <a:pPr algn="ctr"/>
            <a:endParaRPr lang="ru-RU" sz="1200" b="1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20" name="Picture 4" descr="I:\ПРОРАБОТКА КЛАССИФИКАЦИИ К-Ц\КЦ\США\орландо\orlando-florida-22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2582416" cy="16240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28184" y="5877272"/>
            <a:ext cx="48245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США, </a:t>
            </a:r>
            <a:r>
              <a:rPr lang="ru-RU" sz="1200" dirty="0" err="1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Орландо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Конгрессно-выставочный центр</a:t>
            </a:r>
          </a:p>
        </p:txBody>
      </p:sp>
      <p:pic>
        <p:nvPicPr>
          <p:cNvPr id="9221" name="Picture 5" descr="I:\ПРОРАБОТКА КЛАССИФИКАЦИИ К-Ц\КЦ\Швейцария\4629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0304" y="4221088"/>
            <a:ext cx="2157787" cy="1620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788296" y="5877272"/>
            <a:ext cx="28719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Швейцария, Люцерн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Центр культуры и конгрессов</a:t>
            </a:r>
          </a:p>
        </p:txBody>
      </p:sp>
      <p:pic>
        <p:nvPicPr>
          <p:cNvPr id="9223" name="Picture 7" descr="Grimaldi Forum 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7971" y="476672"/>
            <a:ext cx="2512501" cy="3168352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272064" y="3648144"/>
            <a:ext cx="28719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Монако, Монте-Карло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</a:t>
            </a:r>
          </a:p>
        </p:txBody>
      </p:sp>
      <p:pic>
        <p:nvPicPr>
          <p:cNvPr id="9224" name="Picture 8" descr="I:\ПРОРАБОТКА КЛАССИФИКАЦИИ К-Ц\КЦ\Австрия\Инсбрук\brgnz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476672"/>
            <a:ext cx="2160000" cy="1440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779912" y="1916832"/>
            <a:ext cx="28719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Австрия. Инсбрук.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36512" y="-15190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РАЗМЕЩЕНИЕ КОНГРЕСС-ЦЕНТРОВ ВБЛИЗИ АКВАТОРИЙ,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ИСПОЛЬЗОВАНИЕМ ПРИЕМА «МАЛОЙ ВОДЫ»</a:t>
            </a:r>
          </a:p>
        </p:txBody>
      </p:sp>
      <p:pic>
        <p:nvPicPr>
          <p:cNvPr id="4100" name="Picture 4" descr="I:\ПРОРАБОТКА КЛАССИФИКАЦИИ К-Ц\КЦ\!Германия\КЕЛЬН\koeln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764704"/>
            <a:ext cx="2432376" cy="15183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300192" y="2247255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Кёльн. 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  <p:pic>
        <p:nvPicPr>
          <p:cNvPr id="4101" name="Picture 5" descr="I:\ПРОРАБОТКА КЛАССИФИКАЦИИ К-Ц\КЦ\!Норвегия\Отель Clarion и Конгресс Тронхейме в Норвегии\1407_zhilyie_zdaniya_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764704"/>
            <a:ext cx="2424089" cy="151180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03848" y="2240688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Норвегия, </a:t>
            </a:r>
            <a:r>
              <a:rPr lang="ru-RU" sz="1200" dirty="0" err="1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Тронхейм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 Конгрессов</a:t>
            </a:r>
            <a:endParaRPr lang="ru-RU" sz="1200" b="1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2247255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Финляндия, Хельсинки. </a:t>
            </a: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</a:t>
            </a:r>
          </a:p>
        </p:txBody>
      </p:sp>
      <p:pic>
        <p:nvPicPr>
          <p:cNvPr id="4102" name="Picture 6" descr="I:\ПРОРАБОТКА КЛАССИФИКАЦИИ К-Ц\КЦ\!Финляндия, проект\finlandiatalo\venue-nigh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38"/>
          <a:stretch>
            <a:fillRect/>
          </a:stretch>
        </p:blipFill>
        <p:spPr bwMode="auto">
          <a:xfrm>
            <a:off x="251521" y="692696"/>
            <a:ext cx="2641011" cy="1584176"/>
          </a:xfrm>
          <a:prstGeom prst="rect">
            <a:avLst/>
          </a:prstGeom>
          <a:noFill/>
        </p:spPr>
      </p:pic>
      <p:pic>
        <p:nvPicPr>
          <p:cNvPr id="4103" name="Picture 7" descr="exterior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55446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203848" y="6536377"/>
            <a:ext cx="5184577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Китай, Гонконг. Конгрессно-выставочный центр.</a:t>
            </a:r>
          </a:p>
        </p:txBody>
      </p:sp>
      <p:pic>
        <p:nvPicPr>
          <p:cNvPr id="4106" name="Picture 10" descr="Конгресс-центр и концертный зал Harpa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751312"/>
            <a:ext cx="2664000" cy="163253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79512" y="4335487"/>
            <a:ext cx="2880320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Исландия, Рейкьявик. Конгресс-центр и концертный зал «</a:t>
            </a:r>
            <a:r>
              <a:rPr lang="en-US" sz="1200" dirty="0" err="1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Harpa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</p:txBody>
      </p:sp>
      <p:pic>
        <p:nvPicPr>
          <p:cNvPr id="4107" name="Picture 11" descr="I:\ПРОРАБОТКА КЛАССИФИКАЦИИ К-Ц\КЦ\Испания\Congress_Palace_0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816" y="4869160"/>
            <a:ext cx="2664000" cy="1584176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179512" y="6423719"/>
            <a:ext cx="381642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Испания, </a:t>
            </a:r>
            <a:r>
              <a:rPr lang="ru-RU" sz="1200" dirty="0" err="1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Агилас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 </a:t>
            </a:r>
            <a:endParaRPr lang="en-US" sz="1200" dirty="0" smtClean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Инфанты доньи Елены  </a:t>
            </a:r>
            <a:endParaRPr lang="ru-RU" sz="1200" b="1" dirty="0">
              <a:solidFill>
                <a:schemeClr val="bg1">
                  <a:lumMod val="9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ПОДАЧА 22.12 ..jpg"/>
          <p:cNvPicPr/>
          <p:nvPr/>
        </p:nvPicPr>
        <p:blipFill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84976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116632"/>
            <a:ext cx="9144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И ОЦЕНКА ВАРИАНТОВ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АРХИТЕКТУРНО-ПЛАНИРОВОЧНОГО РЕШЕНИЯ КОНГРЕСС-ЦЕНТРА РЕГИОНАЛЬНОГО УРОВНЯ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рис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04" y="1484772"/>
            <a:ext cx="9072000" cy="4356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вал 4"/>
          <p:cNvSpPr/>
          <p:nvPr/>
        </p:nvSpPr>
        <p:spPr>
          <a:xfrm>
            <a:off x="3635896" y="2924944"/>
            <a:ext cx="1872208" cy="1872208"/>
          </a:xfrm>
          <a:prstGeom prst="ellipse">
            <a:avLst/>
          </a:prstGeom>
          <a:noFill/>
          <a:ln w="120650">
            <a:solidFill>
              <a:srgbClr val="EE8512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24128" y="144016"/>
            <a:ext cx="3024336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r"/>
            <a:r>
              <a:rPr lang="ru-RU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3.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20688"/>
            <a:ext cx="9144000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ФУНКЦИОНАЛЬНЫХ СВЯЗЕЙ </a:t>
            </a:r>
            <a:endParaRPr lang="en-US" sz="20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ОСНОВНЫХ БЛОКОВ КОНГРЕСС-ЦЕНТРА</a:t>
            </a:r>
          </a:p>
          <a:p>
            <a:pPr algn="ctr"/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6419F7-BC44-41B5-9A9C-9E224F5F857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64" y="116632"/>
            <a:ext cx="909723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I.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НАУЧНОЕ ИССЛЕДОВАНИЕ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764704"/>
            <a:ext cx="8712968" cy="54784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1. </a:t>
            </a:r>
            <a:r>
              <a:rPr lang="ru-RU" sz="2400" dirty="0" smtClean="0"/>
              <a:t>Историко-культурные и историко-типологические предпосылки формирования конгресс-центров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2. </a:t>
            </a:r>
            <a:r>
              <a:rPr lang="ru-RU" sz="2400" dirty="0" smtClean="0"/>
              <a:t>Опыт проектирования и строительства конгресс-центров  в крупных городах и городских агломерациях.</a:t>
            </a:r>
          </a:p>
          <a:p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3. </a:t>
            </a:r>
            <a:r>
              <a:rPr lang="ru-RU" sz="2400" dirty="0" smtClean="0"/>
              <a:t>Конгресс-центры регионального уровня как динамично развивающийся тип объектов делового туризма.</a:t>
            </a:r>
          </a:p>
          <a:p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4. </a:t>
            </a:r>
            <a:r>
              <a:rPr lang="ru-RU" sz="2400" dirty="0" smtClean="0"/>
              <a:t>Научно-практические предложения по оптимизации типологических моделей конгресс-центров регионального уровня.</a:t>
            </a:r>
          </a:p>
          <a:p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96" y="5325015"/>
            <a:ext cx="909723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II.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ПРЕДПРОЕКТНОЕ ИССЛЕДОВАНИЕ</a:t>
            </a:r>
          </a:p>
          <a:p>
            <a:endParaRPr lang="ru-RU" sz="3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64" y="6045095"/>
            <a:ext cx="909723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III.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АРХИТЕКТУРНЫЙ ПРОЕКТ</a:t>
            </a:r>
          </a:p>
          <a:p>
            <a:endParaRPr lang="ru-RU" sz="3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" name="Picture 2" descr="C:\Users\1\Desktop\ПРЕЗЕНТАЦИЯ ДИССЕР\ПРЕДЗАЩИТА_ДЕКАБРЬ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02" y="1556792"/>
            <a:ext cx="892229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-36512" y="260648"/>
            <a:ext cx="9144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ВАРИАНТЫ РАЗМЕЩЕНИЯ КОНГРЕССНОГО БЛОКА ПО ОТНОШЕНИЮ</a:t>
            </a:r>
            <a:r>
              <a:rPr lang="en-US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 ДРУГИМ ОСНОВНЫМ ФУНКЦИОНАЛЬНЫМ БЛОКАМ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3гл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17162"/>
            <a:ext cx="6660232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G:\ДЕКАБРЬ 2013_ГЛАВЫ ДИССЕРТАЦИИ_\схемы, таблицы для диссера!\3гл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580" y="1017240"/>
            <a:ext cx="281942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-36512" y="128826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РЕЖИМЫ РАБОТЫ ОТДЕЛЬНЫХ ФУНКЦИОНАЛЬНЫХ БЛОКОВ КОНГРЕСС-ЦЕНТРА РЕГИОНАЛЬНОГО УРОВНЯ. ВАРИАНТ 1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6" name="Рисунок 5" descr="G:\ДЕКАБРЬ 2013_ГЛАВЫ ДИССЕРТАЦИИ_\схемы, таблицы для диссера!\3гл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6556261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-36512" y="20083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РЕЖИМЫ РАБОТЫ ОТДЕЛЬНЫХ ФУНКЦИОНАЛЬНЫХ БЛОКОВ КОНГРЕСС-ЦЕНТРА РЕГИОНАЛЬНОГО УРОВНЯ. ВАРИАНТ 2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Рисунок 4" descr="G:\ДЕКАБРЬ 2013_ГЛАВЫ ДИССЕРТАЦИИ_\схемы, таблицы для диссера!\3гл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196752"/>
            <a:ext cx="27718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7" name="Рисунок 6" descr="G:\ДЕКАБРЬ 2013_ГЛАВЫ ДИССЕРТАЦИИ_\схемы, таблицы для диссера!\3гл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424936" cy="5656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6764" y="188640"/>
            <a:ext cx="909723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endParaRPr lang="ru-RU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512" y="56818"/>
            <a:ext cx="9144000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ОБЩАЯ МОДЕЛЬ РАБОТЫ ФУНКЦИОНАЛЬНЫХ БЛОКОВ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КОНГРЕСС-ЦЕНТРА. ПРЕДПРОЕКТНАЯ МОДЕЛЬ</a:t>
            </a:r>
          </a:p>
          <a:p>
            <a:pPr algn="ctr"/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-32" y="1315626"/>
            <a:ext cx="9097236" cy="416229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>
              <a:lnSpc>
                <a:spcPct val="114000"/>
              </a:lnSpc>
            </a:pPr>
            <a:r>
              <a:rPr lang="ru-RU" sz="4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ВЫЯВЛЕННЫЕ ТЕНДЕНЦИИ</a:t>
            </a: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СВЯЗАННЫЕ С 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ПЛАНИРОВОЧНО-ПРОСТРАНСТВЕННЫМИ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АРХИТЕКТУРНО-ХУДОЖЕСТВЕННЫМИ</a:t>
            </a:r>
          </a:p>
          <a:p>
            <a:pPr algn="ctr">
              <a:lnSpc>
                <a:spcPct val="114000"/>
              </a:lnSpc>
            </a:pPr>
            <a:r>
              <a:rPr lang="ru-RU" sz="32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ОСОБЕННОСТЯМИ</a:t>
            </a:r>
          </a:p>
          <a:p>
            <a:pPr algn="ctr">
              <a:lnSpc>
                <a:spcPct val="114000"/>
              </a:lnSpc>
            </a:pPr>
            <a:endParaRPr lang="ru-RU" sz="32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43808" y="5919663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Дания, Копенгаген.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Конгрессно-выставочный центр</a:t>
            </a:r>
          </a:p>
        </p:txBody>
      </p:sp>
      <p:pic>
        <p:nvPicPr>
          <p:cNvPr id="3074" name="Picture 2" descr="I:\ПРОРАБОТКА КЛАССИФИКАЦИИ К-Ц\КЦ\!Дания_Копенгаген\центр копенгаге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119463"/>
            <a:ext cx="2592288" cy="18281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ИНФОРМАТИВНОСТЬ, СОВРЕМЕННЫЕ РЕШЕНИЯ ФАСАДОВ 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5" name="Picture 3" descr="I:\ПРОРАБОТКА КЛАССИФИКАЦИИ К-Ц\КЦ\ИСЛАНДИЯ_РЕЙКЯВИК\1342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480" y="620688"/>
            <a:ext cx="2880000" cy="384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940152" y="5919663"/>
            <a:ext cx="331236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Исландия, Рейкьявик.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 и концертный зал </a:t>
            </a:r>
            <a:r>
              <a:rPr lang="en-US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Harpa</a:t>
            </a:r>
            <a:endParaRPr lang="ru-RU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7" name="Picture 5" descr="Конгресс-центр и концертный зал Harpa (c) Henning Larsen Architect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480" y="4623519"/>
            <a:ext cx="2880000" cy="1276062"/>
          </a:xfrm>
          <a:prstGeom prst="rect">
            <a:avLst/>
          </a:prstGeom>
          <a:noFill/>
        </p:spPr>
      </p:pic>
      <p:pic>
        <p:nvPicPr>
          <p:cNvPr id="3080" name="Picture 8" descr="Дворец конгрессов. Канада, Монреаль&lt;br&gt;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2664296" cy="214105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79512" y="2751311"/>
            <a:ext cx="3312368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Канада, Монреаль. Дворец конгрессов</a:t>
            </a:r>
          </a:p>
        </p:txBody>
      </p:sp>
      <p:pic>
        <p:nvPicPr>
          <p:cNvPr id="3082" name="Picture 10" descr="Дворец конгрессов. Канада, Монреаль&lt;br&gt;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8024" y="1556792"/>
            <a:ext cx="1800000" cy="1194545"/>
          </a:xfrm>
          <a:prstGeom prst="rect">
            <a:avLst/>
          </a:prstGeom>
          <a:noFill/>
        </p:spPr>
      </p:pic>
      <p:pic>
        <p:nvPicPr>
          <p:cNvPr id="3084" name="Picture 12" descr="Гостиница и конгресс-центр в Норвегии _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111351"/>
            <a:ext cx="2088232" cy="288032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9512" y="5991671"/>
            <a:ext cx="403244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Норвегия, </a:t>
            </a:r>
            <a:r>
              <a:rPr lang="ru-RU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Тронхейм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 Конгрессов</a:t>
            </a:r>
            <a:endParaRPr lang="ru-RU" sz="12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2" y="3440033"/>
            <a:ext cx="4824536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Берлин.  Международный конгресс-центр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ПЕРЕХОДОВ  И МОСТОВ ДЛЯ ВНЕШНИХ И ВНУТРЕННИХ СВЯЗЕЙ ФУНКЦИОНАЛЬНЫХ БЛОКОВ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КОНГРЕСС-ЦЕНТРОВ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 descr="I:\ПРОРАБОТКА КЛАССИФИКАЦИИ К-Ц\КЦ\!Германия\Берлинский международный конгресс-центр\берли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"/>
          <a:stretch>
            <a:fillRect/>
          </a:stretch>
        </p:blipFill>
        <p:spPr bwMode="auto">
          <a:xfrm>
            <a:off x="251520" y="1086589"/>
            <a:ext cx="3600400" cy="2281436"/>
          </a:xfrm>
          <a:prstGeom prst="rect">
            <a:avLst/>
          </a:prstGeom>
          <a:noFill/>
        </p:spPr>
      </p:pic>
      <p:pic>
        <p:nvPicPr>
          <p:cNvPr id="5123" name="Picture 3" descr="I:\ПРОРАБОТКА КЛАССИФИКАЦИИ К-Ц\КЦ\США\орландо\orlando-florida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872081"/>
            <a:ext cx="3528392" cy="23042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6248345"/>
            <a:ext cx="4824536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США, </a:t>
            </a:r>
            <a:r>
              <a:rPr lang="ru-RU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Орландо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Конгрессно-выставочный центр</a:t>
            </a:r>
          </a:p>
        </p:txBody>
      </p:sp>
      <p:pic>
        <p:nvPicPr>
          <p:cNvPr id="5125" name="Picture 5" descr="Гостиница и конгресс-центр в Норвегии _0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063769"/>
            <a:ext cx="3456344" cy="518451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64088" y="6248345"/>
            <a:ext cx="4032448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Норвегия, </a:t>
            </a:r>
            <a:r>
              <a:rPr lang="ru-RU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Тронхейм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Дворец  Конгрессов</a:t>
            </a:r>
            <a:endParaRPr lang="ru-RU" sz="12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АКТИВНОЕ ИСПОЛЬЗОВАНИЕ КРОВЕЛЬ КОНГРЕСС-ЦЕНТРОВ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924944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Кёльн.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  <p:pic>
        <p:nvPicPr>
          <p:cNvPr id="6148" name="Picture 4" descr="http://www.katowice.eu/forum_spoleczne/media/kunena/attachments/legacy/images/MCK_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472" y="548680"/>
            <a:ext cx="4320000" cy="317071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27984" y="3789040"/>
            <a:ext cx="4716016" cy="2769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Польша, </a:t>
            </a:r>
            <a:r>
              <a:rPr lang="ru-RU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Катовица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Международный конгресс-центр </a:t>
            </a:r>
            <a:r>
              <a:rPr lang="ru-RU" sz="12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(проект)</a:t>
            </a:r>
          </a:p>
        </p:txBody>
      </p:sp>
      <p:pic>
        <p:nvPicPr>
          <p:cNvPr id="6150" name="Picture 6" descr="Jan%20Siefke_Photo%2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928" y="3429001"/>
            <a:ext cx="3600000" cy="280831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3528" y="6207695"/>
            <a:ext cx="374441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Китай, Ханчжоу.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  <p:pic>
        <p:nvPicPr>
          <p:cNvPr id="6151" name="Picture 7" descr="I:\ПРОРАБОТКА КЛАССИФИКАЦИИ К-Ц\КЦ\!Германия\КЕЛЬН\inf-koeln1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600000" cy="2397661"/>
          </a:xfrm>
          <a:prstGeom prst="rect">
            <a:avLst/>
          </a:prstGeom>
          <a:noFill/>
        </p:spPr>
      </p:pic>
      <p:pic>
        <p:nvPicPr>
          <p:cNvPr id="10" name="Picture 2" descr="I:\ПРОРАБОТКА КЛАССИФИКАЦИИ К-Ц\КЦ\!Германия\Берлинский международный конгресс-центр\G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6149" y="4221088"/>
            <a:ext cx="2904323" cy="201622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868144" y="6237312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Берлин.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СИСТЕМЫ ВЫГОДНЫХ ВИЗУАЛЬНЫХ СВЯЗЕЙ – ВИДОВЫХ ТОЧЕК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 descr="I:\ПРОРАБОТКА КЛАССИФИКАЦИИ К-Ц\КЦ\!Германия\КЕЛЬН\inf-koeln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07095"/>
            <a:ext cx="3600000" cy="23976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3225750"/>
            <a:ext cx="259228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Германия, Кёльн.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Международный конгресс-центр</a:t>
            </a:r>
          </a:p>
        </p:txBody>
      </p:sp>
      <p:pic>
        <p:nvPicPr>
          <p:cNvPr id="7171" name="Picture 3" descr="I:\ПРОРАБОТКА КЛАССИФИКАЦИИ К-Ц\КЦ\Испания\Congress_Palace_0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412776"/>
            <a:ext cx="3343275" cy="5184576"/>
          </a:xfrm>
          <a:prstGeom prst="rect">
            <a:avLst/>
          </a:prstGeom>
          <a:noFill/>
        </p:spPr>
      </p:pic>
      <p:pic>
        <p:nvPicPr>
          <p:cNvPr id="7172" name="Picture 4" descr="I:\ПРОРАБОТКА КЛАССИФИКАЦИИ К-Ц\КЦ\Испания\Congress_Palace_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4221088"/>
            <a:ext cx="3972440" cy="236489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19672" y="3573016"/>
            <a:ext cx="3816424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r"/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Испания, </a:t>
            </a:r>
            <a:r>
              <a:rPr lang="ru-RU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Агилас</a:t>
            </a:r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200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Дворец Конгрессов Инфанты доньи Елены  </a:t>
            </a:r>
            <a:endParaRPr lang="ru-RU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8712968" cy="68941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РЕКОМЕНДАЦИИ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АРХИТЕКТУРНО-ПЛАНИРОВОЧНОЙ ОРГАНИЗАЦИИ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КОНГРЕСС-ЦЕНТРОВ РЕГИОНАЛЬНОГО УРОВНЯ :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  ИСПОЛЬЗОВАНИЕ ТРАНСФОРМИРУЕМЫХ ПЛОЩАДЕЙ ПРИ ПОСТРОЕНИИ БОЛЬШЕПРОЛЕТНЫХ ЗАЛОВ.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II. СОЗДАНИЕ НЕОБХОДИМОГО И ДОСТАТОЧНОГО КОЛИЧЕСТВА ОФИССНЫХ ПОМЕЩЕНИЙ ДЛЯ ПЕРЕГОРОВ МЕНЬШЕЙ СТЕПЕНИ ЗНАЧИМОСТИ, С МЕНЬШИМ ЧИСЛОМ УЧАСТНИКОВ.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III.  ОБЯЗАТЕЛЬНО НАЛИЧИЕ РЕКРЕАЦИОННЫХ ПРОСТРАНСТВ.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IV.  ОБЯЗАТЕЛЬНО НАЛИЧИЕ  УСЛОВИЙ ДЛЯ НЕФОРМАЛЬНОГО ОТДЫХА НА ТЕРРИТОРИИ КОНГРЕСС-ЦЕНТРА ИЛИ В НЕПОСРЕДСТВЕННОЙ  БЛИЗОСТИ К НЕМУ.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V. ВСЕ ПЕРЕХОДЫ, ВНУТРЕННИЕ ГАЛЕРЕИ, ХОЛЛЫ ДОЛЖНЫ  НЕСТИ ПОМИМО КОММУНИКАЦИОННОЙ  НАГРУЗКИ ЕЩЕ И   РЕКРЕАЦИОННУЮ ФУНКЦИЮ.</a:t>
            </a:r>
          </a:p>
          <a:p>
            <a:endParaRPr lang="ru-RU" sz="28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92512"/>
            <a:ext cx="4752528" cy="6304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64088" y="4246057"/>
            <a:ext cx="34563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Районы приграничного сотрудничества стран Балтийского региона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364088" y="4832573"/>
            <a:ext cx="36004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Условные обозначения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endParaRPr kumimoji="0" lang="en-US" sz="13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 – </a:t>
            </a:r>
            <a:r>
              <a:rPr lang="ru-RU" sz="1300" i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сотрудничество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в советский период; </a:t>
            </a:r>
            <a:endParaRPr kumimoji="0" lang="en-US" sz="13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 – то же, но развивающееся и в настоящее время; </a:t>
            </a:r>
            <a:endParaRPr kumimoji="0" lang="en-US" sz="13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 – </a:t>
            </a:r>
            <a:r>
              <a:rPr kumimoji="0" lang="ru-RU" sz="13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еврорегионы</a:t>
            </a: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и районы приграничного сотрудничества, развивающиеся в настоящее время; </a:t>
            </a:r>
            <a:endParaRPr kumimoji="0" lang="en-US" sz="13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4 – южнобалтийский треугольник роста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6" y="674693"/>
            <a:ext cx="4067944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БАЛТИЙСКИЙ РЕГИОН – </a:t>
            </a:r>
          </a:p>
          <a:p>
            <a:pPr algn="ctr"/>
            <a:r>
              <a:rPr lang="ru-RU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ЗОНА ПРИОРИТЕТНОГО</a:t>
            </a:r>
          </a:p>
          <a:p>
            <a:pPr algn="ctr"/>
            <a:r>
              <a:rPr lang="ru-RU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РАЗВИТИЯ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24128" y="144016"/>
            <a:ext cx="3024336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r"/>
            <a:r>
              <a:rPr lang="ru-RU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8640960" cy="603242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РЕКОМЕНДАЦИИ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ОБЪЕМНО-ПРОСТРАНСТВЕННОЙ ОРГАНИЗАЦИИ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КОНГРЕСС-ЦЕНТРОВ РЕГИОНАЛЬНОГО УРОВНЯ :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  ОСНОВНОЙ ПРИНЦИП ПРОЕКТИРОВАНИЯ КОНГРЕСС-ЦЕНТРОВ РЕГИОНАЛЬНОГО УРОВНЯ- ВПИСЫВАНИЕ В КОНТЕКСТ СУЩЕСТВУЮЩЕЙ ЗАСТРОЙКИ.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II. ЭФФЕКТИВНОЕ ИСПОЛЬЗОВАНИЕ ВНУТРЕННЕГО ДВОРА (ПРИ ЕГО НАЛИЧИИ). СОЗДАНИЕ ВНЕШНИХ РЕКРЕАЦИОННЫХ ОТКРЫТЫХ ПРОСТРАНСТВ, АМФИТЕАТРОВ.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III.  ИСПОЛЬЗОВАНИЕ СОВРЕМЕННЫХ КОНСТРУКЦИЙ В ОТДЕЛКЕ ФАСАДОВ, ИНТЕРЬЕРНЫХ ПОМЕЩЕНИЙ.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r>
              <a:rPr lang="ru-RU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IV.  АКТИВНОЕ ИСПОЛЬЗОВАНИЕ ВНЕШНЕГО ПРОСТРАНСТВА И ЭФФЕКТИВНОЕ  ВЗАИМОДЕЙСТВИЕ С  НИМ.</a:t>
            </a:r>
          </a:p>
          <a:p>
            <a:endParaRPr lang="ru-RU" sz="28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3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764" y="116632"/>
            <a:ext cx="909723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II. </a:t>
            </a:r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ПРЕДПРОЕКТНОЕ ИССЕДОВАНИЕ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764704"/>
            <a:ext cx="8712968" cy="50167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endParaRPr lang="ru-RU" sz="3200" b="1" i="1" dirty="0" smtClean="0">
              <a:ea typeface="Tahoma" pitchFamily="34" charset="0"/>
              <a:cs typeface="Tahoma" pitchFamily="34" charset="0"/>
            </a:endParaRP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1.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Выбор площадки проектирования конгресс-центра регионального уровня.</a:t>
            </a: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2.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Анализ и оценка современного состояния выбранного участка. Схема современного использования территории, схема анализа завершенности среды, схема озеленения территории.</a:t>
            </a:r>
          </a:p>
          <a:p>
            <a:r>
              <a:rPr lang="ru-RU" sz="3200" i="1" dirty="0" smtClean="0">
                <a:ea typeface="Tahoma" pitchFamily="34" charset="0"/>
                <a:cs typeface="Tahoma" pitchFamily="34" charset="0"/>
              </a:rPr>
              <a:t>	</a:t>
            </a:r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Поиск архитектурно-планировочной организации участка конгресс-центра регионального уровня. Альтернативные варианты.</a:t>
            </a:r>
          </a:p>
          <a:p>
            <a:endParaRPr lang="ru-RU" sz="3200" b="1" dirty="0" smtClean="0">
              <a:ea typeface="Tahoma" pitchFamily="34" charset="0"/>
              <a:cs typeface="Tahoma" pitchFamily="34" charset="0"/>
            </a:endParaRPr>
          </a:p>
          <a:p>
            <a:r>
              <a:rPr lang="ru-RU" sz="3200" b="1" dirty="0" smtClean="0">
                <a:ea typeface="Tahoma" pitchFamily="34" charset="0"/>
                <a:cs typeface="Tahoma" pitchFamily="34" charset="0"/>
              </a:rPr>
              <a:t> </a:t>
            </a:r>
          </a:p>
          <a:p>
            <a:endParaRPr lang="ru-RU" sz="2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MASTER\GRAFICMATERIALS\Апрель, МАЙ 2014\ПРЕЗЕНТАЦИЯ ДИССЕР ИЮНЬ!!!\ВАРИАНТЫ РАЗМЕЩЕНИЯ КЦ В СПБ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480000" cy="5817697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4" name="Рисунок 3" descr="ЭКСПО ФОРУМ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4725144"/>
            <a:ext cx="2167356" cy="136294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константиновский дворец.jpg!.jpe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365104"/>
            <a:ext cx="2686200" cy="14401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Овал 6"/>
          <p:cNvSpPr/>
          <p:nvPr/>
        </p:nvSpPr>
        <p:spPr>
          <a:xfrm>
            <a:off x="3203848" y="2204864"/>
            <a:ext cx="648072" cy="648072"/>
          </a:xfrm>
          <a:prstGeom prst="ellipse">
            <a:avLst/>
          </a:prstGeom>
          <a:noFill/>
          <a:ln w="120650">
            <a:solidFill>
              <a:srgbClr val="EE8512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64" y="-27384"/>
            <a:ext cx="9097236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ВАРИАНТЫ РАЗМЕЩЕНИЯ КОНГРЕСС-ЦЕНТРА РЕГИОНАЛЬНОГО УРОВНЯ В АДМИНИСТРАТИВНЫХ ГРАНИЦАХ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БОЛЬШОГО ПЕТЕРБУРГА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размещ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664844"/>
            <a:ext cx="5976664" cy="6121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6764" y="-15190"/>
            <a:ext cx="909723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ВАРИАНТЫ РАЗМЕЩЕНИЯ КОНГРЕСС-ЦЕНТРА РЕГИОНАЛЬНОГО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УРОВНЯ В КУРОРТНОМ РАЙОНЕ САНКТ-ПЕТЕРБУРГА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ПОДАЧА 22.12 .13 Model (1).jpg"/>
          <p:cNvPicPr>
            <a:picLocks noChangeAspect="1"/>
          </p:cNvPicPr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030922"/>
            <a:ext cx="7200800" cy="5712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44624"/>
            <a:ext cx="9144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И ОЦЕНКА РАЗЛИЧНЫХ ВАРИАНТОВ РАЗМЕЩЕНИЯ КОНГРЕСС-ЦЕНТРА РЕГИОНАЛЬНОГО УРОВНЯ В КУРОРТНОМ РАЙОНЕ САНКТ-ПЕТЕРБУРГА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026" name="Picture 2" descr="C:\Users\1\Desktop\ПРЕЗЕНТАЦИЯ ДИССЕР\ПРЕДЗАЩИТА_ДЕКАБРЬ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3336"/>
            <a:ext cx="4248472" cy="5471928"/>
          </a:xfrm>
          <a:prstGeom prst="rect">
            <a:avLst/>
          </a:prstGeom>
          <a:noFill/>
        </p:spPr>
      </p:pic>
      <p:pic>
        <p:nvPicPr>
          <p:cNvPr id="9" name="Picture 2" descr="C:\Users\1\Desktop\ПРЕЗЕНТАЦИЯ ДИССЕР\ПРЕДЗАЩИТА_ДЕКАБРЬ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502080" cy="54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5877272"/>
            <a:ext cx="374441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ТЕНДЕНЦИИ ГРАДОСТРОИТЕЛЬНОГО РАЗВИТИЯ ТЕРРИТОРИИ КУРОРТНОГО РАЙОНА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080" y="5877272"/>
            <a:ext cx="3744416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СХЕМА ИНВЕСТИЦИОННОГО РАЗВИТИЯ КУРОРТНОГО РАЙОНА САНКТ-ПЕТЕРБУРГА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30722" name="Picture 2" descr="D:\MASTER\GRAFICMATERIALS\ПРОЕКТ  март 2014\март 2014 ПОДАЧА\Схема современного использования территори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24936" cy="57430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-27384"/>
            <a:ext cx="914400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СОВРЕМЕННОГО ИСПОЛЬЗОВАНИЯ ТЕРРИТОРИИ ПРОЕКТИРОВАНИЯ. ОПОРНЫЙ ПЛАН.</a:t>
            </a:r>
          </a:p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СХЕМА</a:t>
            </a:r>
            <a:r>
              <a:rPr lang="en-US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СОЗДАНИЯ НАМЫВНЫХ ТЕРРИТОРИЙ В г. СЕСТРОРЕЦК</a:t>
            </a:r>
          </a:p>
        </p:txBody>
      </p:sp>
      <p:pic>
        <p:nvPicPr>
          <p:cNvPr id="3" name="Picture 2" descr="C:\Users\1\Desktop\намыв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630487" cy="6367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32770" name="Picture 2" descr="D:\MASTER\GRAFICMATERIALS\ПРОЕКТ  март 2014\март 2014 ПОДАЧА\схема ЗЕЛЕНЫХ НАСАЖДЕНИЙ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49906"/>
            <a:ext cx="4320000" cy="4491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D:\MASTER\GRAFICMATERIALS\ПРОЕКТ  март 2014\март 2014 ПОДАЧА\схема оценки роли застройки и завершенности сред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916832"/>
            <a:ext cx="4320000" cy="4498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9512" y="4941169"/>
            <a:ext cx="432048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озеленения территории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4008" y="1268760"/>
            <a:ext cx="432048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 оценки территории по критерию завершенности среды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-2738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АНАЛИЗ И ОЦЕНКА ОПОРНОЙ СИТУАЦИИ</a:t>
            </a:r>
          </a:p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31746" name="Picture 2" descr="D:\MASTER\GRAFICMATERIALS\ПРОЕКТ  март 2014\март 2014 ПОДАЧА\ВАРИАНТ 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992" y="1196752"/>
            <a:ext cx="4320000" cy="2936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-27384"/>
            <a:ext cx="9144000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ВАРИАНТЫ АРХИТЕКТУРНО-ПЛАНИРОВОЧНОЙ</a:t>
            </a:r>
          </a:p>
          <a:p>
            <a:pPr algn="ctr"/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  УЧАСТКА КОНГРЕСС-ЦЕНТРА</a:t>
            </a:r>
          </a:p>
          <a:p>
            <a:pPr algn="ctr"/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РЕГИОНАЛЬНОГО УРОВНЯ</a:t>
            </a:r>
          </a:p>
          <a:p>
            <a:r>
              <a:rPr lang="ru-RU" sz="24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4221088"/>
            <a:ext cx="432048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4008" y="2852936"/>
            <a:ext cx="432048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 2</a:t>
            </a:r>
          </a:p>
        </p:txBody>
      </p:sp>
      <p:pic>
        <p:nvPicPr>
          <p:cNvPr id="8" name="Picture 3" descr="D:\MASTER\GRAFICMATERIALS\ПРОЕКТ  март 2014\март 2014 ПОДАЧА\ВАРИАНТ 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356992"/>
            <a:ext cx="4320000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29" name="Рисунок 1" descr="рис.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935595" y="512677"/>
            <a:ext cx="2376264" cy="3600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Основные межправительственные межгосударственные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организации и программы в Балтийском регионе</a:t>
            </a:r>
          </a:p>
        </p:txBody>
      </p:sp>
      <p:pic>
        <p:nvPicPr>
          <p:cNvPr id="6" name="Рисунок 1" descr="рис.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5686094" y="3899083"/>
            <a:ext cx="2452334" cy="280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3528" y="764704"/>
            <a:ext cx="3600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ЭНЕРГЕТИКА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1" descr="рис.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5706335" y="458881"/>
            <a:ext cx="2376265" cy="3707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1" descr="рис.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932045" y="3468555"/>
            <a:ext cx="2448273" cy="3665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76056" y="764704"/>
            <a:ext cx="34563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ТРАНСПОРТ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23528" y="3645024"/>
            <a:ext cx="3600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НАУКА И ОБРАЗОВАНИЕ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004048" y="3645024"/>
            <a:ext cx="3600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ЭКОЛОГИЯ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496" y="260648"/>
            <a:ext cx="909723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ПРОЕКТНАЯ ЧАСТЬ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3501008"/>
            <a:ext cx="8712968" cy="224676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 РЕГИОНАЛЬНОГО УРОВНЯ </a:t>
            </a:r>
          </a:p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г. СЕСТРОРЕЦКЕ</a:t>
            </a:r>
          </a:p>
          <a:p>
            <a:pPr algn="ctr"/>
            <a:endParaRPr lang="ru-RU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87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2050" name="Picture 2" descr="I:\Апрель, МАЙ 2014\генплан 18 июн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0"/>
            <a:ext cx="6516216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949280"/>
            <a:ext cx="9144000" cy="7386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ГЕНЕРАЛЬНЫЙ ПЛАН УЧАСТКА РАЗМЕЩЕНИЯ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КОНГРЕСС-ЦЕНТРА РЕГИОНАЛЬНОГО УРОВНЯ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ПРИЛЕГАЮЩЕЙ ТЕРРИТОРИИ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РАБОТЫ ВИЗУАЛЬНО-ПРОСТРАНСТВЕННЫХ СВЯЗЕЙ</a:t>
            </a:r>
          </a:p>
        </p:txBody>
      </p:sp>
      <p:pic>
        <p:nvPicPr>
          <p:cNvPr id="3074" name="Picture 2" descr="G:\презент\схема_ВИЗУАЛЬНО-ПРОСТРАНСТВЕННЫХ СВЯЗЕЙ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730034" y="-497785"/>
            <a:ext cx="5683053" cy="79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ПЛАНИРУЕМОЙ ОРГАНИЗАЦИИ УЛИЧНО-ДОРОЖНОЙ СЕТИ</a:t>
            </a:r>
          </a:p>
        </p:txBody>
      </p:sp>
      <p:pic>
        <p:nvPicPr>
          <p:cNvPr id="6" name="Рисунок 5" descr="июнь_схема УДС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416440"/>
            <a:ext cx="7920000" cy="603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9512" y="0"/>
            <a:ext cx="8964488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ЛОКАЛИЗАЦИИ </a:t>
            </a:r>
          </a:p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ПЕШЕХОДНЫХ И ТРАНСПОРТНЫХ ЗОН В ГРАНИЦАХ УЧАСТКА  </a:t>
            </a:r>
          </a:p>
        </p:txBody>
      </p:sp>
      <p:pic>
        <p:nvPicPr>
          <p:cNvPr id="1026" name="Picture 2" descr="D:\MASTER\GRAFICMATERIALS\Апрель, МАЙ 2014\ПРЕЗЕНТАЦИЯ ДИССЕР МАЙ\Функциональное зонирование пешеход транспорт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740000" cy="5698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116632"/>
            <a:ext cx="8964488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ФУНКЦИОНАЛЬНОГО ЗОНИРОВАНИЯ УЧАСТКА </a:t>
            </a:r>
          </a:p>
        </p:txBody>
      </p:sp>
      <p:pic>
        <p:nvPicPr>
          <p:cNvPr id="12290" name="Picture 2" descr="G:\презент\Функциональное зонирование - детальное-Mode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835256" y="-603008"/>
            <a:ext cx="5472608" cy="79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23353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СХЕМА ОРГАНИЗАЦИИ ОСНОВНЫХ ПОТОКОВ ДВИЖЕНИЯ</a:t>
            </a:r>
          </a:p>
        </p:txBody>
      </p:sp>
      <p:pic>
        <p:nvPicPr>
          <p:cNvPr id="1026" name="Picture 2" descr="C:\Users\1\Desktop\схема связей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399" y="620688"/>
            <a:ext cx="8234057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презент\план 1эт.jpg"/>
          <p:cNvPicPr>
            <a:picLocks noChangeAspect="1" noChangeArrowheads="1"/>
          </p:cNvPicPr>
          <p:nvPr/>
        </p:nvPicPr>
        <p:blipFill>
          <a:blip r:embed="rId2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00166" y="-500090"/>
            <a:ext cx="6215105" cy="8072495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 на </a:t>
            </a:r>
            <a:r>
              <a:rPr lang="ru-RU" sz="20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отм</a:t>
            </a:r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+0.900</a:t>
            </a:r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презент\2этаж.jpg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79969" y="-722833"/>
            <a:ext cx="6480000" cy="8640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76562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 на </a:t>
            </a:r>
            <a:r>
              <a:rPr lang="ru-RU" sz="20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отм</a:t>
            </a:r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+7.900</a:t>
            </a:r>
            <a:endParaRPr lang="ru-RU" sz="16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64" y="5715"/>
            <a:ext cx="9097236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ПРИМЕНЯЕМЫХ КОНСТРУКТИВНЫХ РЕШЕНИЙ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РЕАЛИЗОВАННЫХ КОНГРЕСС-ЦЕНТРОВ</a:t>
            </a:r>
          </a:p>
        </p:txBody>
      </p:sp>
      <p:pic>
        <p:nvPicPr>
          <p:cNvPr id="4" name="Рисунок 3" descr="C:\Users\1\Desktop\КОНСТРУКЦИИ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9" y="692696"/>
            <a:ext cx="7704855" cy="577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0"/>
            <a:ext cx="5251542" cy="6811210"/>
          </a:xfrm>
          <a:prstGeom prst="rect">
            <a:avLst/>
          </a:prstGeom>
        </p:spPr>
      </p:pic>
      <p:pic>
        <p:nvPicPr>
          <p:cNvPr id="1027" name="Picture 3" descr="I:\ПРОРАБОТКА КЛАССИФИКАЦИИ К-Ц\КЦ\!Германия\Берлинский международный конгресс-центр\9191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5463360"/>
            <a:ext cx="1800000" cy="1206000"/>
          </a:xfrm>
          <a:prstGeom prst="rect">
            <a:avLst/>
          </a:prstGeom>
          <a:noFill/>
        </p:spPr>
      </p:pic>
      <p:pic>
        <p:nvPicPr>
          <p:cNvPr id="1028" name="Picture 4" descr="I:\ПРОРАБОТКА КЛАССИФИКАЦИИ К-Ц\КЦ\!Германия\КЕЛЬН\inf-koeln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96" y="4077072"/>
            <a:ext cx="1800000" cy="1198828"/>
          </a:xfrm>
          <a:prstGeom prst="rect">
            <a:avLst/>
          </a:prstGeom>
          <a:noFill/>
        </p:spPr>
      </p:pic>
      <p:pic>
        <p:nvPicPr>
          <p:cNvPr id="1029" name="Picture 5" descr="I:\ПРОРАБОТКА КЛАССИФИКАЦИИ К-Ц\КЦ\!Латвия_Рига\5ef20dfcb6f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869160"/>
            <a:ext cx="1800000" cy="1394043"/>
          </a:xfrm>
          <a:prstGeom prst="rect">
            <a:avLst/>
          </a:prstGeom>
          <a:noFill/>
        </p:spPr>
      </p:pic>
      <p:pic>
        <p:nvPicPr>
          <p:cNvPr id="1030" name="Picture 6" descr="I:\ПРОРАБОТКА КЛАССИФИКАЦИИ К-Ц\КЦ\!Дания_Копенгаген\центр копенгаген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96" y="2636912"/>
            <a:ext cx="1800000" cy="1269398"/>
          </a:xfrm>
          <a:prstGeom prst="rect">
            <a:avLst/>
          </a:prstGeom>
          <a:noFill/>
        </p:spPr>
      </p:pic>
      <p:pic>
        <p:nvPicPr>
          <p:cNvPr id="1031" name="Picture 7" descr="I:\ПРОРАБОТКА КЛАССИФИКАЦИИ К-Ц\КЦ\!Финляндия, проект\Хельсинки\Мессукескус. Хельсинки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88640"/>
            <a:ext cx="1800000" cy="1176595"/>
          </a:xfrm>
          <a:prstGeom prst="rect">
            <a:avLst/>
          </a:prstGeom>
          <a:noFill/>
        </p:spPr>
      </p:pic>
      <p:pic>
        <p:nvPicPr>
          <p:cNvPr id="1032" name="Picture 8" descr="I:\ПРОРАБОТКА КЛАССИФИКАЦИИ К-Ц\КЦ\!Финляндия, проект\Хельсинки\Марина\fin-m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496" y="1628800"/>
            <a:ext cx="1800000" cy="1429788"/>
          </a:xfrm>
          <a:prstGeom prst="rect">
            <a:avLst/>
          </a:prstGeom>
          <a:noFill/>
        </p:spPr>
      </p:pic>
      <p:pic>
        <p:nvPicPr>
          <p:cNvPr id="1033" name="Picture 9" descr="I:\ПРОРАБОТКА КЛАССИФИКАЦИИ К-Ц\КЦ\!Норвегия\Отель Clarion и Конгресс Тронхейме в Норвегии\1407_zhilyie_zdaniya_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96" y="116632"/>
            <a:ext cx="1800000" cy="2394880"/>
          </a:xfrm>
          <a:prstGeom prst="rect">
            <a:avLst/>
          </a:prstGeom>
          <a:noFill/>
        </p:spPr>
      </p:pic>
      <p:pic>
        <p:nvPicPr>
          <p:cNvPr id="1034" name="Picture 10" descr="I:\ПРОРАБОТКА КЛАССИФИКАЦИИ К-Ц\КЦ\!Швеция\84205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496" y="3356992"/>
            <a:ext cx="1800000" cy="119907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796136" y="2433662"/>
            <a:ext cx="1440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051720" y="3861048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979712" y="5373218"/>
            <a:ext cx="720080" cy="576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907704" y="4653136"/>
            <a:ext cx="720080" cy="4067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979712" y="1988840"/>
            <a:ext cx="86409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076056" y="1052736"/>
            <a:ext cx="1944216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5220072" y="2060848"/>
            <a:ext cx="1800200" cy="2212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 flipV="1">
            <a:off x="5508104" y="4437112"/>
            <a:ext cx="1512168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 flipV="1">
            <a:off x="3923928" y="3933056"/>
            <a:ext cx="309634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303039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Разрез 1-1</a:t>
            </a: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 descr="G:\презент\W__Мельникова_26 МАЯ_АРХИТЕКТУРА ДИССЕРА Model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448264" y="-1287023"/>
            <a:ext cx="4176464" cy="90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презент\РАЗРЕЗ 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 flipV="1">
            <a:off x="1910144" y="-1036938"/>
            <a:ext cx="5396717" cy="871197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260648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Разрез 2-2</a:t>
            </a: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презент\ПОКРЫТИЕ ПЛА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353895" y="-1229266"/>
            <a:ext cx="6365202" cy="90000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>
                <a:solidFill>
                  <a:srgbClr val="233534"/>
                </a:solidFill>
              </a:rPr>
              <a:pPr/>
              <a:t>52</a:t>
            </a:fld>
            <a:endParaRPr lang="ru-RU">
              <a:solidFill>
                <a:srgbClr val="233534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188640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 ИНЖЕНЕРНО-ТЕХНИЧЕСКОГО ОБЕСПЕЧЕНИЯ ТЕРРИТОРИИ</a:t>
            </a: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D:\MASTER\GRAFICMATERIALS\Апрель, МАЙ 2014\ПРЕЗЕНТАЦИЯ ДИССЕР МАЙ\ПРЕЗЕНТАЦИЯ ДИССЕР\Сводник сетей!!!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80" y="764704"/>
            <a:ext cx="8640000" cy="5249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32" y="1315626"/>
            <a:ext cx="9097236" cy="33905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>
              <a:lnSpc>
                <a:spcPct val="114000"/>
              </a:lnSpc>
            </a:pPr>
            <a:r>
              <a:rPr lang="ru-RU" sz="4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РЕКОМЕНДАЦИИ </a:t>
            </a:r>
          </a:p>
          <a:p>
            <a:pPr algn="ctr">
              <a:lnSpc>
                <a:spcPct val="114000"/>
              </a:lnSpc>
            </a:pPr>
            <a:r>
              <a:rPr lang="ru-RU" sz="4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 ПРОЕКТИРОВАНИЮ </a:t>
            </a:r>
          </a:p>
          <a:p>
            <a:pPr algn="ctr">
              <a:lnSpc>
                <a:spcPct val="114000"/>
              </a:lnSpc>
            </a:pPr>
            <a:r>
              <a:rPr lang="ru-RU" sz="36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КОНГРЕСС-ЦЕНТРОВ РЕГИОНАЛЬНОГО УРОВНЯ,</a:t>
            </a:r>
          </a:p>
          <a:p>
            <a:pPr algn="ctr">
              <a:lnSpc>
                <a:spcPct val="114000"/>
              </a:lnSpc>
            </a:pPr>
            <a:r>
              <a:rPr lang="ru-RU" sz="36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УЧТЕННЫЕ В ПРОЕКТЕ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9218" name="Picture 2" descr="G:\презент\птица_защит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96" y="837312"/>
            <a:ext cx="9000000" cy="54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СВЯЗЬ С ОКРУЖАЮЩЕЙ СРЕДОЙ, ПРИРОДНЫМ ЛАНДШАФТОМ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ЭФФЕКТИВНОЕ ИСПОЛЬЗОВАНИЕ КРОВЛИ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2050" name="Picture 2" descr="C:\Users\1\Downloads\MelnikovaOA\MelnikovaOA_3.06.14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88" y="718046"/>
            <a:ext cx="8922308" cy="54472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76562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ПРИЕМОВВ МАЛОЙ ВОДЫ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2051" name="Picture 3" descr="C:\Users\1\Downloads\MelnikovaOA\MelnikovaOA_3.06.14\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568952" cy="42439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4624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ИНФОРМАТИВНОСТИ ФАСАДА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3" name="Picture 3" descr="D:\MASTER\GRAFICMATERIALS\Апрель, МАЙ 2014\ДЛЯ ВДОХНОВЕНЬЯ\1WQERF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797152"/>
            <a:ext cx="2747370" cy="1800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40152" y="6023029"/>
            <a:ext cx="374441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АНАЛОГ: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New world center, </a:t>
            </a:r>
          </a:p>
          <a:p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Frank </a:t>
            </a:r>
            <a:r>
              <a:rPr lang="en-US" sz="12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Gehry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by Robin Hill</a:t>
            </a:r>
          </a:p>
        </p:txBody>
      </p:sp>
      <p:pic>
        <p:nvPicPr>
          <p:cNvPr id="5124" name="Picture 4" descr="D:\MASTER\GRAFICMATERIALS\Апрель, МАЙ 2014\ДЛЯ ВДОХНОВЕНЬЯ\зжщдшлгонр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2746800" cy="1840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58</a:t>
            </a:fld>
            <a:endParaRPr lang="ru-RU"/>
          </a:p>
        </p:txBody>
      </p:sp>
      <p:pic>
        <p:nvPicPr>
          <p:cNvPr id="3" name="Picture 2" descr="G:\презент\pandu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9000000" cy="540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76562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СИСТЕМЫ ВЫГОДНЫХ ВИЗУАЛЬНЫХ СВЯЗЕЙ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59</a:t>
            </a:fld>
            <a:endParaRPr lang="ru-RU"/>
          </a:p>
        </p:txBody>
      </p:sp>
      <p:pic>
        <p:nvPicPr>
          <p:cNvPr id="4098" name="Picture 2" descr="G:\презент\РЕНДЕР СПРАВА.RGB_colo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620688"/>
            <a:ext cx="9360000" cy="561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4624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ПЛОЩАДКИ ДЛЯ ПРОВЕДЕНИЯ КОНГРЕССНЫХ МЕРОПРИЯТИЙ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САНКТ-ПЕТЕРБУРГЕ СЕГОДНЯ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http://spbu.ru/images/phocagallery/zali-universiteta/actovij/thumbs/phoca_thumb_l_DSC_004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984"/>
            <a:ext cx="3620572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79512" y="3212976"/>
            <a:ext cx="40324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Актовый зал СПбГУ (вместимость - 400 мест)</a:t>
            </a:r>
          </a:p>
        </p:txBody>
      </p:sp>
      <p:pic>
        <p:nvPicPr>
          <p:cNvPr id="8" name="Рисунок 7" descr="D:\MASTER\GRAFICMATERIALS\Апрель, МАЙ 2014\!тексты\конгресс-отели спб\отель спб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645024"/>
            <a:ext cx="4700905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067944" y="6037838"/>
            <a:ext cx="4752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Отель «САНКТ-ПЕТЕРБУРГ»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(максимальная вместимость - 790 мест)</a:t>
            </a:r>
          </a:p>
        </p:txBody>
      </p:sp>
      <p:pic>
        <p:nvPicPr>
          <p:cNvPr id="10" name="Рисунок 9" descr="http://pics.nyamo.org/c591894314abf6e3f3708ac605b7fc1f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646310"/>
            <a:ext cx="3599913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79512" y="6002124"/>
            <a:ext cx="3672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Отель «Азимут»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(максимальная вместимость – 200 мест) </a:t>
            </a:r>
          </a:p>
        </p:txBody>
      </p:sp>
      <p:pic>
        <p:nvPicPr>
          <p:cNvPr id="12" name="Рисунок 11" descr="http://www.theastoriahotel.ru/assets/images/z/bg8a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800968"/>
            <a:ext cx="3303699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427984" y="3140968"/>
            <a:ext cx="44644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Гостиница «</a:t>
            </a:r>
            <a:r>
              <a:rPr lang="ru-RU" sz="14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Астория</a:t>
            </a: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(максимальная вместимость зала – 250 мест)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60</a:t>
            </a:fld>
            <a:endParaRPr lang="ru-RU"/>
          </a:p>
        </p:txBody>
      </p:sp>
      <p:pic>
        <p:nvPicPr>
          <p:cNvPr id="9218" name="Picture 2" descr="G:\презент\птица_защит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96" y="837312"/>
            <a:ext cx="9000000" cy="5400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76562"/>
            <a:ext cx="914400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36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</a:t>
            </a:r>
            <a:endParaRPr lang="ru-RU" sz="28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26" name="Picture 2" descr="G:\ДЕКАБРЬ 2013_ГЛАВЫ ДИССЕРТАЦИИ_\схемы, рисунки, таблицы\рис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885698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трелка вниз 3"/>
          <p:cNvSpPr/>
          <p:nvPr/>
        </p:nvSpPr>
        <p:spPr>
          <a:xfrm>
            <a:off x="7956376" y="2132856"/>
            <a:ext cx="216024" cy="2304256"/>
          </a:xfrm>
          <a:prstGeom prst="downArrow">
            <a:avLst/>
          </a:prstGeom>
          <a:solidFill>
            <a:schemeClr val="bg1"/>
          </a:solidFill>
          <a:ln>
            <a:solidFill>
              <a:srgbClr val="EE8512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9337"/>
            <a:ext cx="9144000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эволюции типологических особенностей объектов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архитектурно-планировочных характеристик 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Участков общественно-делового назначения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XIX – XX </a:t>
            </a:r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вв.)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56818"/>
            <a:ext cx="91440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ОСОБЕННОСТИ АРХИТЕКТУРНО-ПЛАНИРОВОЧНЫХ РЕШЕНИЙ</a:t>
            </a:r>
          </a:p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«ПРОТОТИПОВ» СОВРЕМЕННЫХ КОНГРЕСС-ЦЕНТРОВ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512" y="1196752"/>
            <a:ext cx="8424936" cy="752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00050" indent="-400050">
              <a:lnSpc>
                <a:spcPct val="150000"/>
              </a:lnSpc>
              <a:buAutoNum type="romanUcPeriod"/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ДОМИНИРОВАНИЕ СТАЦИОНАРНОЙ ТЕАТРАЛЬНО -ЗРЕЛИЩНОЙ ФУНКЦИИ </a:t>
            </a:r>
          </a:p>
          <a:p>
            <a:pPr marL="400050" indent="-400050">
              <a:lnSpc>
                <a:spcPct val="150000"/>
              </a:lnSpc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(ОТСУТСТВИЕ  ТРАНСФОРМИРУЕМЫХ ПЛОЩАДЕЙ)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00050" indent="-400050">
              <a:lnSpc>
                <a:spcPct val="150000"/>
              </a:lnSpc>
              <a:buAutoNum type="romanUcPeriod" startAt="2"/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ОТСУТСТВИЕ БОЛЬШОГО ЧИСА ПОМЕЩЕНИЙ НЕБОЛЬШИХ ПО ПЛОЩАДИ</a:t>
            </a:r>
          </a:p>
          <a:p>
            <a:pPr marL="400050" indent="-400050">
              <a:lnSpc>
                <a:spcPct val="150000"/>
              </a:lnSpc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(В СОВРЕМЕННОМ ПОНИМАНИИ - ОФИСНЫЕ ПЛОЩАДИ) В СИЛУ, КАК ПРАВИЛО, ДОМИНИРОВАНИЯ ПЛОЩАДИ ОСНОВНОГО ЗАЛА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III. </a:t>
            </a: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ОТСУТСТВИЕ РЕКРЕАЦИОННЫХ ПРОСТРАНСТВ, УСЛОВИЙ ДЛЯ НЕФОРМАЛЬНОГО ОТДЫХА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00050" indent="-400050">
              <a:lnSpc>
                <a:spcPct val="150000"/>
              </a:lnSpc>
            </a:pPr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IV. </a:t>
            </a: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ПЕРЕХОДЫ, ВНУТРЕННИЕ ГАЛЕРЕИ, ХОЛЛЫ НЕСЛИ В СЕБЕ ТОЛЬКО КОММУНИКАЦИОННУЮ </a:t>
            </a:r>
          </a:p>
          <a:p>
            <a:pPr marL="400050" indent="-400050">
              <a:lnSpc>
                <a:spcPct val="150000"/>
              </a:lnSpc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НАГРУЗКУ, БЕЗ ВКЛЮЧЕНИЯ РЕКРЕАЦИОННОЙ/РАЗВЛЕКАТЕЛЬНОЙ ФУНКЦИИ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V. НЕЭФФЕКТИВНОЕ ИСПОЛЬЗОВАНИЕ ВНУТРЕННЕГО ДВОРА. </a:t>
            </a:r>
          </a:p>
          <a:p>
            <a:pPr marL="400050" indent="-400050">
              <a:lnSpc>
                <a:spcPct val="150000"/>
              </a:lnSpc>
            </a:pPr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(ОТСУТСТВОВАЛИ НЕПОСРЕДСТВЕННЫЕ ВХОДЫ В ДВОРЫ, ДВОРОВЫЕ ФАСАДЫ НЕ ИМЕЛИ, КАК ПРАВИЛО, ОКОН, БАЛКОНОВ, ГАЛЕРЕЙ, ТЕРРАС)</a:t>
            </a: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ru-RU" sz="1400" b="1" dirty="0" smtClean="0">
              <a:solidFill>
                <a:schemeClr val="bg1"/>
              </a:solidFill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5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419F7-BC44-41B5-9A9C-9E224F5F8577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3" name="Рисунок 2" descr="G:\ДЕКАБРЬ 2013_ГЛАВЫ ДИССЕРТАЦИИ_\схемы, таблицы для диссера!\рис.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71937"/>
            <a:ext cx="8748000" cy="5477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580618"/>
            <a:ext cx="914400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ctr"/>
            <a:r>
              <a:rPr lang="ru-RU" sz="2000" b="1" dirty="0" smtClean="0">
                <a:solidFill>
                  <a:srgbClr val="FB7D37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Анализ мирового опыта проектирования конгресс-центров</a:t>
            </a:r>
            <a:endParaRPr lang="ru-RU" sz="1600" b="1" dirty="0" smtClean="0">
              <a:solidFill>
                <a:srgbClr val="FB7D37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144016"/>
            <a:ext cx="3024336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prstMaterial="metal"/>
          </a:bodyPr>
          <a:lstStyle/>
          <a:p>
            <a:pPr algn="r"/>
            <a:r>
              <a:rPr lang="ru-RU" sz="2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Глава 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986</Words>
  <Application>Microsoft Office PowerPoint</Application>
  <PresentationFormat>Экран (4:3)</PresentationFormat>
  <Paragraphs>333</Paragraphs>
  <Slides>60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4" baseType="lpstr">
      <vt:lpstr>Arial</vt:lpstr>
      <vt:lpstr>Calibri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Игорь Иванов</cp:lastModifiedBy>
  <cp:revision>297</cp:revision>
  <dcterms:created xsi:type="dcterms:W3CDTF">2012-01-17T20:08:23Z</dcterms:created>
  <dcterms:modified xsi:type="dcterms:W3CDTF">2014-09-24T08:24:49Z</dcterms:modified>
</cp:coreProperties>
</file>